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79" r:id="rId13"/>
    <p:sldId id="266" r:id="rId14"/>
    <p:sldId id="27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9" y="9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632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e9392fcab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e9392fcab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9392fca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e9392fca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0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e9392fca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e9392fca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e9392fca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e9392fca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e9392fca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e9392fca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 Save the South booklet, with a rare music cover illustration, published in Richmond, Virginia.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9392fc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9392fc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e9392fca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e9392fca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e9392fca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e9392fca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9392fc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9392fc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e9392fca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e9392fca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e9392fc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e9392fc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Housing and the Law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Photo</a:t>
            </a:r>
            <a:r>
              <a:rPr lang="en-US" dirty="0"/>
              <a:t>s</a:t>
            </a:r>
            <a:r>
              <a:rPr lang="en" dirty="0"/>
              <a:t>et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 and Contemporary Images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CB828-C1AF-4FAC-BBCE-1A17CC036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571500"/>
            <a:ext cx="5905500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A3324-7E51-4CDE-AAFE-BA809B8ED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1DD8C-07AE-441F-B917-7B57CAA2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05" y="0"/>
            <a:ext cx="68465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5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B81FA-7898-4F0C-9396-C7C12E7A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337"/>
            <a:ext cx="762000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900" dirty="0"/>
              <a:t>Photo 1: </a:t>
            </a:r>
            <a:r>
              <a:rPr lang="en-US" sz="900" dirty="0"/>
              <a:t>https://www.washingtonpost.com/news/wonk/wp/2018/03/28/redlining-was-banned-50-years-ago-its-still-hurting-minorities-today/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 2 </a:t>
            </a:r>
            <a:r>
              <a:rPr lang="en-US" sz="900" dirty="0"/>
              <a:t>and 3</a:t>
            </a:r>
            <a:r>
              <a:rPr lang="en" sz="900" dirty="0"/>
              <a:t>: </a:t>
            </a:r>
            <a:r>
              <a:rPr lang="en-US" sz="900" dirty="0"/>
              <a:t>https://medium.com/@DmitriMehlhorn/a-requiem-for-blockbusting-68152244e77a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</a:t>
            </a:r>
            <a:r>
              <a:rPr lang="en-US" sz="900" dirty="0"/>
              <a:t> 4: https://www.dcpolicycenter.org/publications/racially-restrictive-covenants-bloomingdale/</a:t>
            </a:r>
          </a:p>
          <a:p>
            <a:pPr marL="0" lvl="0" indent="0">
              <a:buNone/>
            </a:pPr>
            <a:r>
              <a:rPr lang="en" sz="900" dirty="0"/>
              <a:t>Photo </a:t>
            </a:r>
            <a:r>
              <a:rPr lang="en-US" sz="900" dirty="0"/>
              <a:t>5</a:t>
            </a:r>
            <a:r>
              <a:rPr lang="en" sz="900" dirty="0"/>
              <a:t>: </a:t>
            </a:r>
            <a:r>
              <a:rPr lang="en-US" sz="900" dirty="0"/>
              <a:t>https://www.stltoday.com/shelley-v-kraemer-1948/article_a1a21ad2-e03c-11e7-9b20-6bb5c15289a2.html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 </a:t>
            </a:r>
            <a:r>
              <a:rPr lang="en-US" sz="900" dirty="0"/>
              <a:t>6</a:t>
            </a:r>
            <a:r>
              <a:rPr lang="en" sz="900" dirty="0"/>
              <a:t>: </a:t>
            </a:r>
            <a:r>
              <a:rPr lang="en-US" sz="900" dirty="0"/>
              <a:t>https://www.stltoday.com/jones-v-alfred-h-mayer-co/article_e579a76e-e039-11e7-8197-e3c84814d7bc.html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 </a:t>
            </a:r>
            <a:r>
              <a:rPr lang="en-US" sz="900" dirty="0"/>
              <a:t>7</a:t>
            </a:r>
            <a:r>
              <a:rPr lang="en" sz="900" dirty="0"/>
              <a:t>: </a:t>
            </a:r>
            <a:r>
              <a:rPr lang="en-US" sz="900" dirty="0"/>
              <a:t>https://harvardcrcl.org/on-the-50th-anniversary-of-the-fair-housing-act-where-are-we/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 </a:t>
            </a:r>
            <a:r>
              <a:rPr lang="en-US" sz="900" dirty="0"/>
              <a:t>8</a:t>
            </a:r>
            <a:r>
              <a:rPr lang="en" sz="900" dirty="0"/>
              <a:t>: </a:t>
            </a:r>
            <a:r>
              <a:rPr lang="en-US" sz="900" dirty="0"/>
              <a:t>https://www.commondreams.org/news/2018/08/14/latest-attack-fair-housing-act-carson-moves-gut-anti-segregation-rule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</a:t>
            </a:r>
            <a:r>
              <a:rPr lang="en-US" sz="900" dirty="0"/>
              <a:t> 9: https://www.chicagomag.com/city-life/May-2014/The-Case-for-Reparations-and-the-Legacy-of-Discrimination-Against-Probationary-Whites-in-Chicago/</a:t>
            </a:r>
          </a:p>
          <a:p>
            <a:pPr marL="0" lvl="0" indent="0">
              <a:buNone/>
            </a:pPr>
            <a:r>
              <a:rPr lang="en" sz="900" dirty="0"/>
              <a:t>Photo 1</a:t>
            </a:r>
            <a:r>
              <a:rPr lang="en-US" sz="900" dirty="0"/>
              <a:t>0</a:t>
            </a:r>
            <a:r>
              <a:rPr lang="en" sz="900" dirty="0"/>
              <a:t>: </a:t>
            </a:r>
            <a:r>
              <a:rPr lang="en-US" sz="900" dirty="0"/>
              <a:t>https://www.jacobinmag.com/2019/08/decade-of-fire-film-south-bronx-nyc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 1</a:t>
            </a:r>
            <a:r>
              <a:rPr lang="en-US" sz="900" dirty="0"/>
              <a:t>1</a:t>
            </a:r>
            <a:r>
              <a:rPr lang="en" sz="900" dirty="0"/>
              <a:t>: </a:t>
            </a:r>
            <a:r>
              <a:rPr lang="en-US" sz="900" dirty="0"/>
              <a:t>https://www.britannica.com/event/Detroit-Riot-of-1967</a:t>
            </a:r>
            <a:endParaRPr lang="en-US" sz="900" u="sng" dirty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en" sz="900" dirty="0"/>
              <a:t>Photo </a:t>
            </a:r>
            <a:r>
              <a:rPr lang="en-US" sz="900" dirty="0"/>
              <a:t>12</a:t>
            </a:r>
            <a:r>
              <a:rPr lang="en" sz="900" dirty="0"/>
              <a:t>: </a:t>
            </a:r>
            <a:r>
              <a:rPr lang="en-US" sz="900" dirty="0"/>
              <a:t>https://www.wnycstudios.org/podcasts/tnyradiohour/segments/who-should-receive-reparations-slavery-and-discrimination</a:t>
            </a:r>
            <a:endParaRPr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F2A5D-BE7A-4091-95FD-7DBE94041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752" y="0"/>
            <a:ext cx="649249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3B518-C9F3-43EA-A4F2-DF1ACE54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574625"/>
            <a:ext cx="4848225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A516C-12D4-4498-A302-DF9AE0A23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23" y="0"/>
            <a:ext cx="505255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1391F-948D-49B1-A8E5-669CCBAB8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684" y="0"/>
            <a:ext cx="301463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11990-F5C0-4FD0-9BED-E87721544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3CCB-E2BA-4742-90F7-80B26168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24C5F-186C-4E43-84A2-F5CF956AA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D1948-BFB4-4465-AE10-6ADBE48D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695325"/>
            <a:ext cx="3752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315E6-A986-411D-BA89-A759CD36B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18" y="0"/>
            <a:ext cx="768176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C36D8-C0A2-4B8F-98C3-21574C01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190500"/>
            <a:ext cx="9096375" cy="476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208</Words>
  <Application>Microsoft Office PowerPoint</Application>
  <PresentationFormat>On-screen Show (16:9)</PresentationFormat>
  <Paragraphs>15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Dark</vt:lpstr>
      <vt:lpstr>Housing and the Law Photoset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Confederate Monuments Photo Set</dc:title>
  <dc:creator>Hunter Holt</dc:creator>
  <cp:lastModifiedBy>Hunter Holt</cp:lastModifiedBy>
  <cp:revision>13</cp:revision>
  <dcterms:modified xsi:type="dcterms:W3CDTF">2020-05-15T19:02:19Z</dcterms:modified>
</cp:coreProperties>
</file>